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2" r:id="rId9"/>
    <p:sldId id="281" r:id="rId10"/>
    <p:sldId id="264" r:id="rId11"/>
    <p:sldId id="273" r:id="rId12"/>
    <p:sldId id="272" r:id="rId13"/>
    <p:sldId id="274" r:id="rId14"/>
    <p:sldId id="275" r:id="rId15"/>
    <p:sldId id="276" r:id="rId16"/>
    <p:sldId id="279" r:id="rId17"/>
    <p:sldId id="290" r:id="rId18"/>
    <p:sldId id="265" r:id="rId19"/>
    <p:sldId id="266" r:id="rId20"/>
    <p:sldId id="267" r:id="rId21"/>
    <p:sldId id="268" r:id="rId22"/>
    <p:sldId id="269" r:id="rId23"/>
    <p:sldId id="285" r:id="rId24"/>
    <p:sldId id="286" r:id="rId25"/>
    <p:sldId id="287" r:id="rId26"/>
    <p:sldId id="288" r:id="rId27"/>
    <p:sldId id="289" r:id="rId28"/>
    <p:sldId id="270" r:id="rId29"/>
    <p:sldId id="284" r:id="rId30"/>
    <p:sldId id="283" r:id="rId31"/>
    <p:sldId id="27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22C1E23-7AF7-489E-B85B-7CC51344A356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82"/>
            <p14:sldId id="281"/>
            <p14:sldId id="264"/>
            <p14:sldId id="273"/>
            <p14:sldId id="272"/>
            <p14:sldId id="274"/>
            <p14:sldId id="275"/>
            <p14:sldId id="276"/>
            <p14:sldId id="279"/>
            <p14:sldId id="290"/>
            <p14:sldId id="265"/>
            <p14:sldId id="266"/>
            <p14:sldId id="267"/>
            <p14:sldId id="268"/>
            <p14:sldId id="269"/>
            <p14:sldId id="285"/>
            <p14:sldId id="286"/>
            <p14:sldId id="287"/>
            <p14:sldId id="288"/>
            <p14:sldId id="289"/>
            <p14:sldId id="270"/>
            <p14:sldId id="284"/>
            <p14:sldId id="283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2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597EB-486D-0C90-2421-490FEB169C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6E9AA9-61AF-CEDD-1F37-55EF1A1889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C15A6-FC4C-BD10-662D-0A7E9265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1EC8F-B353-40C4-8180-07383788A589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C459A-BE35-D2F1-66D5-29F73B144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2D946-B2E8-7810-C638-7C58B049A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18E78-707B-45EA-A0AB-8579A78CF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77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9C91-3FBD-EA3D-724E-81E956274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742167-9A12-29A8-BCAB-4DFBE6E527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6211E-02CE-7F0A-303A-B6F441178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1EC8F-B353-40C4-8180-07383788A589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B8DC1-C91C-57F1-D76B-FE1F3380C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06DBA-2C38-1C4F-F95A-10825FFC1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18E78-707B-45EA-A0AB-8579A78CF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15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78717C-4BFF-ADDD-8146-5CD27B93B1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69756E-A1C3-D343-98C7-73C4510F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3FF11-5026-5BD3-ECFF-7B27C2634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1EC8F-B353-40C4-8180-07383788A589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62B71-EFC5-CD91-0901-E3E71F8AF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222EF-54A5-E7C0-33BF-0ABF3EB72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18E78-707B-45EA-A0AB-8579A78CF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885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C9D6F-B381-CFDC-7A39-CF5BAB842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719AA-5AA6-6817-19A0-BF2DD7455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BBE2F-7FC4-88DE-4827-C4CB12096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1EC8F-B353-40C4-8180-07383788A589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DB5C9-EE73-3815-B6AF-AA66D5D97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74D74-5F58-D26F-CC75-EB1A31E5C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18E78-707B-45EA-A0AB-8579A78CF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218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DB0C8-9F21-15C9-8B21-2ECCDFB35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909F8-2344-213C-174E-DC54BBB5F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2863A-3A6A-0DB1-4E59-2F2E0417B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1EC8F-B353-40C4-8180-07383788A589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DF2E7-81E5-CB1F-AFFB-3100C98F9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4E2B1-6020-B490-8BFB-56FD1D2C9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18E78-707B-45EA-A0AB-8579A78CF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127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18714-9029-7281-66E1-DD378E40E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5BE5C-7DCF-B7A1-E4EE-6BF24BDBD9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13FB56-2404-A1FE-ADFC-8A5FF5DBD6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4A0ABA-792F-8542-6CC1-240752893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1EC8F-B353-40C4-8180-07383788A589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12BD4D-0A13-E1AC-3735-A0F53EB07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13BBA-B8CD-82C4-00D3-014068471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18E78-707B-45EA-A0AB-8579A78CF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756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407A8-530A-D00A-F361-DA0DD1743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00087-6CF8-E25E-DDB9-E0A6F2A19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7CA4CE-142C-5A4C-DD1B-1CE3558EE5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8EC452-95A6-A813-303B-D757F7AEAB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6251CA-30ED-666F-C893-601434A455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56FF8D-F61E-EDE2-F242-58A9B7BE8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1EC8F-B353-40C4-8180-07383788A589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E48815-5F2E-3E45-5A87-6D64F75FB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CDD119-68A7-DA23-42C2-F6CDF66A4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18E78-707B-45EA-A0AB-8579A78CF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20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FBB9B-9669-F4FB-5805-D36FA8E1A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38008B-BD32-FBDF-F357-DA3418E40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1EC8F-B353-40C4-8180-07383788A589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2E95D6-F8C7-4A4E-0685-1B6D583C1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A1AE7E-78AF-07AF-D195-44C93776C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18E78-707B-45EA-A0AB-8579A78CF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58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3EE59E-4B0D-6F70-4054-FD2FF9D9C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1EC8F-B353-40C4-8180-07383788A589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07248F-ACE7-238F-6875-083AC8D19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8000A-8037-DF5C-FC13-042CF6F94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18E78-707B-45EA-A0AB-8579A78CF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158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4DD9C-5EAD-99D0-8988-E93AF7E0F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E5F8D-522A-9E4F-2F31-9C89C0B9F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109EC-D056-6B39-B910-C2335AAE68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71BB6E-98CE-AA5A-ACE5-E073D44AE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1EC8F-B353-40C4-8180-07383788A589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AEBEE-4C20-B510-0260-658A9B784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7CBBBE-67CA-5C84-309D-09A3FAEAA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18E78-707B-45EA-A0AB-8579A78CF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268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F8000-105B-1757-C42C-E075CF96B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E44875-3806-920D-C888-F37EFD9E68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A25536-6565-CAAD-9B08-0F3300E6A0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E70D32-F454-5670-A0F0-484FA7876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1EC8F-B353-40C4-8180-07383788A589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F28600-2849-4220-46C2-213C02D4A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04C0-ACB4-2319-4BBD-948C57A0D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18E78-707B-45EA-A0AB-8579A78CF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813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55D737-1FB9-2FA5-706C-F2B56243A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9254AB-9348-F393-DAE2-DF2B55CB4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D5650-38D4-FCB0-AD79-014D0228CF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1EC8F-B353-40C4-8180-07383788A589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F29F7-B9C0-8DEF-35F4-A77FD0FD96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037FC-B566-F4F0-1553-8F9E2B64B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18E78-707B-45EA-A0AB-8579A78CF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42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palentrance.com/" TargetMode="External"/><Relationship Id="rId2" Type="http://schemas.openxmlformats.org/officeDocument/2006/relationships/hyperlink" Target="https://www.nepaeducation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engineeringdote.com/" TargetMode="External"/><Relationship Id="rId4" Type="http://schemas.openxmlformats.org/officeDocument/2006/relationships/hyperlink" Target="https://www.entrancepedia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DA0E2-5B3C-231A-4BA7-A4623E53D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1162" y="363254"/>
            <a:ext cx="9144000" cy="1059841"/>
          </a:xfrm>
        </p:spPr>
        <p:txBody>
          <a:bodyPr/>
          <a:lstStyle/>
          <a:p>
            <a:r>
              <a:rPr lang="en-US" b="1" dirty="0"/>
              <a:t>Online Entrance Preparation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C912C4-3BC5-C747-4E4F-0E5BB59592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1162" y="2344336"/>
            <a:ext cx="9144000" cy="4150410"/>
          </a:xfrm>
        </p:spPr>
        <p:txBody>
          <a:bodyPr/>
          <a:lstStyle/>
          <a:p>
            <a:r>
              <a:rPr lang="en-US" dirty="0"/>
              <a:t>Submitted by: Santosh Kumar Karki  and Ayush </a:t>
            </a:r>
            <a:r>
              <a:rPr lang="en-US" dirty="0" err="1"/>
              <a:t>Jarga</a:t>
            </a:r>
            <a:r>
              <a:rPr lang="en-US" dirty="0"/>
              <a:t> Magar</a:t>
            </a:r>
          </a:p>
          <a:p>
            <a:r>
              <a:rPr lang="en-US" dirty="0"/>
              <a:t>Supervisor: Er. Dhiraj </a:t>
            </a:r>
            <a:r>
              <a:rPr lang="en-US" dirty="0" err="1"/>
              <a:t>Bashyal</a:t>
            </a:r>
            <a:endParaRPr lang="en-US" dirty="0"/>
          </a:p>
          <a:p>
            <a:endParaRPr lang="en-US" sz="2000" dirty="0">
              <a:cs typeface="Times New Roman" panose="02020603050405020304" pitchFamily="18" charset="0"/>
            </a:endParaRPr>
          </a:p>
          <a:p>
            <a:endParaRPr lang="en-US" sz="2000" dirty="0">
              <a:cs typeface="Times New Roman" panose="02020603050405020304" pitchFamily="18" charset="0"/>
            </a:endParaRPr>
          </a:p>
          <a:p>
            <a:endParaRPr lang="en-US" sz="2000" dirty="0">
              <a:cs typeface="Times New Roman" panose="02020603050405020304" pitchFamily="18" charset="0"/>
            </a:endParaRPr>
          </a:p>
          <a:p>
            <a:r>
              <a:rPr lang="en-US" sz="2000" dirty="0">
                <a:cs typeface="Times New Roman" panose="02020603050405020304" pitchFamily="18" charset="0"/>
              </a:rPr>
              <a:t>Department of Computer Application</a:t>
            </a:r>
          </a:p>
          <a:p>
            <a:r>
              <a:rPr lang="en-US" sz="2000" dirty="0">
                <a:cs typeface="Times New Roman" panose="02020603050405020304" pitchFamily="18" charset="0"/>
              </a:rPr>
              <a:t>Arunima College</a:t>
            </a:r>
          </a:p>
          <a:p>
            <a:r>
              <a:rPr lang="en-US" sz="2000" dirty="0">
                <a:cs typeface="Times New Roman" panose="02020603050405020304" pitchFamily="18" charset="0"/>
              </a:rPr>
              <a:t>January, 2024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602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480CB-9C0C-3D6A-0976-AA8961B2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1544" y="71380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Waterfall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65935-1B9C-AC41-FC11-DC5C3D93F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673" y="161425"/>
            <a:ext cx="10515600" cy="7884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Methodology [1]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3841B4-C7DF-7E94-E52C-AE2A9B78B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524" y="1922759"/>
            <a:ext cx="4740476" cy="484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43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B3663A-F8C2-160B-5B91-323A998DA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840" y="1945562"/>
            <a:ext cx="5312867" cy="462019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D88E8-43C2-9F9D-CF87-6B730037DB92}"/>
              </a:ext>
            </a:extLst>
          </p:cNvPr>
          <p:cNvSpPr txBox="1">
            <a:spLocks/>
          </p:cNvSpPr>
          <p:nvPr/>
        </p:nvSpPr>
        <p:spPr>
          <a:xfrm>
            <a:off x="574964" y="292243"/>
            <a:ext cx="10515600" cy="78841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/>
              <a:t>Methodology [2]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C3CB216-5397-243E-C8D5-5AF660CC9CBD}"/>
              </a:ext>
            </a:extLst>
          </p:cNvPr>
          <p:cNvSpPr txBox="1">
            <a:spLocks/>
          </p:cNvSpPr>
          <p:nvPr/>
        </p:nvSpPr>
        <p:spPr>
          <a:xfrm>
            <a:off x="1267690" y="1157150"/>
            <a:ext cx="10515600" cy="78841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Block Diagram</a:t>
            </a:r>
          </a:p>
        </p:txBody>
      </p:sp>
    </p:spTree>
    <p:extLst>
      <p:ext uri="{BB962C8B-B14F-4D97-AF65-F5344CB8AC3E}">
        <p14:creationId xmlns:p14="http://schemas.microsoft.com/office/powerpoint/2010/main" val="2361961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05B334-C0B1-BCF9-8830-3C8D294C2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19" y="2147104"/>
            <a:ext cx="9899047" cy="4489403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A9E096D-C079-EEE0-59FC-02E95E68BCE4}"/>
              </a:ext>
            </a:extLst>
          </p:cNvPr>
          <p:cNvSpPr txBox="1">
            <a:spLocks/>
          </p:cNvSpPr>
          <p:nvPr/>
        </p:nvSpPr>
        <p:spPr>
          <a:xfrm>
            <a:off x="838199" y="221493"/>
            <a:ext cx="10515600" cy="78841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/>
              <a:t>Methodology [3]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6724925-45E9-8890-7F39-CB2CEFA65C66}"/>
              </a:ext>
            </a:extLst>
          </p:cNvPr>
          <p:cNvSpPr txBox="1">
            <a:spLocks/>
          </p:cNvSpPr>
          <p:nvPr/>
        </p:nvSpPr>
        <p:spPr>
          <a:xfrm>
            <a:off x="1453019" y="1057560"/>
            <a:ext cx="10515600" cy="78841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Architectural Diagram</a:t>
            </a:r>
          </a:p>
        </p:txBody>
      </p:sp>
    </p:spTree>
    <p:extLst>
      <p:ext uri="{BB962C8B-B14F-4D97-AF65-F5344CB8AC3E}">
        <p14:creationId xmlns:p14="http://schemas.microsoft.com/office/powerpoint/2010/main" val="3369385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6132F4-8D90-3DE8-1620-5E1A0B096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465" y="110746"/>
            <a:ext cx="5559813" cy="663650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13A6B-5B9D-1205-B0AA-1BCF79BA1F1E}"/>
              </a:ext>
            </a:extLst>
          </p:cNvPr>
          <p:cNvSpPr txBox="1">
            <a:spLocks/>
          </p:cNvSpPr>
          <p:nvPr/>
        </p:nvSpPr>
        <p:spPr>
          <a:xfrm>
            <a:off x="838199" y="221493"/>
            <a:ext cx="10515600" cy="78841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/>
              <a:t>Methodology [4]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B1DC1FA-98D9-85D9-BDE3-D5458738A1A7}"/>
              </a:ext>
            </a:extLst>
          </p:cNvPr>
          <p:cNvSpPr txBox="1">
            <a:spLocks/>
          </p:cNvSpPr>
          <p:nvPr/>
        </p:nvSpPr>
        <p:spPr>
          <a:xfrm>
            <a:off x="1453019" y="1057560"/>
            <a:ext cx="10515600" cy="78841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ER Diagram</a:t>
            </a:r>
          </a:p>
        </p:txBody>
      </p:sp>
    </p:spTree>
    <p:extLst>
      <p:ext uri="{BB962C8B-B14F-4D97-AF65-F5344CB8AC3E}">
        <p14:creationId xmlns:p14="http://schemas.microsoft.com/office/powerpoint/2010/main" val="3882855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0D940C-6CD3-826A-D202-0C42E0C2F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822" y="2668685"/>
            <a:ext cx="8582025" cy="28765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090E6-637A-5132-FD27-D012D003C3D8}"/>
              </a:ext>
            </a:extLst>
          </p:cNvPr>
          <p:cNvSpPr txBox="1">
            <a:spLocks/>
          </p:cNvSpPr>
          <p:nvPr/>
        </p:nvSpPr>
        <p:spPr>
          <a:xfrm>
            <a:off x="838199" y="221493"/>
            <a:ext cx="10515600" cy="78841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/>
              <a:t>Methodology [5]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2CEA1CA-A38C-8CEA-6D04-97439BFB357D}"/>
              </a:ext>
            </a:extLst>
          </p:cNvPr>
          <p:cNvSpPr txBox="1">
            <a:spLocks/>
          </p:cNvSpPr>
          <p:nvPr/>
        </p:nvSpPr>
        <p:spPr>
          <a:xfrm>
            <a:off x="1453019" y="1242014"/>
            <a:ext cx="10515600" cy="78841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DFD-0 Level</a:t>
            </a:r>
          </a:p>
        </p:txBody>
      </p:sp>
    </p:spTree>
    <p:extLst>
      <p:ext uri="{BB962C8B-B14F-4D97-AF65-F5344CB8AC3E}">
        <p14:creationId xmlns:p14="http://schemas.microsoft.com/office/powerpoint/2010/main" val="672075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4443FF-4F3E-8A00-8987-98737C332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94" y="1451766"/>
            <a:ext cx="7987942" cy="521482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C55D2-D5A0-18CE-54CA-8123BBBF73AC}"/>
              </a:ext>
            </a:extLst>
          </p:cNvPr>
          <p:cNvSpPr txBox="1">
            <a:spLocks/>
          </p:cNvSpPr>
          <p:nvPr/>
        </p:nvSpPr>
        <p:spPr>
          <a:xfrm>
            <a:off x="459105" y="268708"/>
            <a:ext cx="9973368" cy="78841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/>
              <a:t>Methodology [6]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C93BB96-3512-E2D5-C999-0C98B65A60F4}"/>
              </a:ext>
            </a:extLst>
          </p:cNvPr>
          <p:cNvSpPr txBox="1">
            <a:spLocks/>
          </p:cNvSpPr>
          <p:nvPr/>
        </p:nvSpPr>
        <p:spPr>
          <a:xfrm>
            <a:off x="1065092" y="1047438"/>
            <a:ext cx="10515600" cy="78841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DFD-1 Level</a:t>
            </a:r>
          </a:p>
        </p:txBody>
      </p:sp>
    </p:spTree>
    <p:extLst>
      <p:ext uri="{BB962C8B-B14F-4D97-AF65-F5344CB8AC3E}">
        <p14:creationId xmlns:p14="http://schemas.microsoft.com/office/powerpoint/2010/main" val="119486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1498FE-99C9-4E65-DE9F-0B8D649CA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424" y="1057119"/>
            <a:ext cx="8464036" cy="564372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8BD70-1334-8467-DC46-6ADD2EE27D50}"/>
              </a:ext>
            </a:extLst>
          </p:cNvPr>
          <p:cNvSpPr txBox="1">
            <a:spLocks/>
          </p:cNvSpPr>
          <p:nvPr/>
        </p:nvSpPr>
        <p:spPr>
          <a:xfrm>
            <a:off x="459105" y="268708"/>
            <a:ext cx="9973368" cy="78841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/>
              <a:t>Methodology [7]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F6D44E-5D24-2846-5EC4-46BA948C55FB}"/>
              </a:ext>
            </a:extLst>
          </p:cNvPr>
          <p:cNvSpPr txBox="1">
            <a:spLocks/>
          </p:cNvSpPr>
          <p:nvPr/>
        </p:nvSpPr>
        <p:spPr>
          <a:xfrm>
            <a:off x="1065092" y="1047438"/>
            <a:ext cx="10515600" cy="78841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399434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8BD70-1334-8467-DC46-6ADD2EE27D50}"/>
              </a:ext>
            </a:extLst>
          </p:cNvPr>
          <p:cNvSpPr txBox="1">
            <a:spLocks/>
          </p:cNvSpPr>
          <p:nvPr/>
        </p:nvSpPr>
        <p:spPr>
          <a:xfrm>
            <a:off x="459105" y="268708"/>
            <a:ext cx="9973368" cy="23775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/>
              <a:t>Methodology [8]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5400" dirty="0">
                <a:latin typeface="+mj-lt"/>
              </a:rPr>
              <a:t>	</a:t>
            </a:r>
            <a:r>
              <a:rPr lang="en-US" sz="4000" dirty="0">
                <a:latin typeface="+mj-lt"/>
              </a:rPr>
              <a:t>Instrumentation Requirements </a:t>
            </a:r>
            <a:endParaRPr lang="en-US" sz="5400" dirty="0">
              <a:latin typeface="+mj-lt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11B8DAF-D1F6-24C1-47D4-E984864B6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8036" y="2848697"/>
            <a:ext cx="6234545" cy="33282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latin typeface="+mj-lt"/>
              </a:rPr>
              <a:t>Hardware Requirements</a:t>
            </a:r>
          </a:p>
          <a:p>
            <a:pPr marL="0" indent="0">
              <a:buNone/>
            </a:pPr>
            <a:endParaRPr lang="en-US" sz="3600" b="1" dirty="0">
              <a:latin typeface="+mj-lt"/>
            </a:endParaRPr>
          </a:p>
          <a:p>
            <a:r>
              <a:rPr lang="en-US" dirty="0">
                <a:latin typeface="+mj-lt"/>
              </a:rPr>
              <a:t>RAM: 2GB and above</a:t>
            </a:r>
          </a:p>
          <a:p>
            <a:r>
              <a:rPr lang="en-US" dirty="0">
                <a:latin typeface="+mj-lt"/>
              </a:rPr>
              <a:t>Processor: 1 GHz</a:t>
            </a:r>
          </a:p>
          <a:p>
            <a:r>
              <a:rPr lang="en-US" dirty="0">
                <a:latin typeface="+mj-lt"/>
              </a:rPr>
              <a:t>Storage: 5 GB</a:t>
            </a:r>
          </a:p>
          <a:p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9B31B19-676B-AA2C-9F71-CBC9231713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02581" y="2848697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latin typeface="+mj-lt"/>
              </a:rPr>
              <a:t>Software Requirements</a:t>
            </a:r>
          </a:p>
          <a:p>
            <a:pPr marL="0" indent="0">
              <a:buNone/>
            </a:pPr>
            <a:endParaRPr lang="en-US" sz="3600" b="1" dirty="0">
              <a:latin typeface="+mj-lt"/>
            </a:endParaRPr>
          </a:p>
          <a:p>
            <a:r>
              <a:rPr lang="en-US" dirty="0">
                <a:latin typeface="+mj-lt"/>
              </a:rPr>
              <a:t>Python: 3.10.x and above</a:t>
            </a:r>
          </a:p>
          <a:p>
            <a:r>
              <a:rPr lang="en-US" dirty="0">
                <a:latin typeface="+mj-lt"/>
              </a:rPr>
              <a:t>Django: 4.2 and above</a:t>
            </a:r>
          </a:p>
        </p:txBody>
      </p:sp>
    </p:spTree>
    <p:extLst>
      <p:ext uri="{BB962C8B-B14F-4D97-AF65-F5344CB8AC3E}">
        <p14:creationId xmlns:p14="http://schemas.microsoft.com/office/powerpoint/2010/main" val="1717368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CB591-1A8D-542B-10D3-45BF3BEEC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964" y="0"/>
            <a:ext cx="10515600" cy="1325563"/>
          </a:xfrm>
        </p:spPr>
        <p:txBody>
          <a:bodyPr/>
          <a:lstStyle/>
          <a:p>
            <a:r>
              <a:rPr lang="en-US" b="1" dirty="0"/>
              <a:t>Result [1]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D07321-AF08-BA65-60B3-C2EEDDE0F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050" y="125529"/>
            <a:ext cx="4312465" cy="660694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CE19A82-07A0-5B12-F214-20C80196EF9F}"/>
              </a:ext>
            </a:extLst>
          </p:cNvPr>
          <p:cNvSpPr txBox="1">
            <a:spLocks/>
          </p:cNvSpPr>
          <p:nvPr/>
        </p:nvSpPr>
        <p:spPr>
          <a:xfrm>
            <a:off x="838200" y="10194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869811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15EE91-B334-0C6F-6DE0-9E8080203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691" y="116684"/>
            <a:ext cx="7301345" cy="6153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3CA058-7041-4732-2AF0-3EBA602EB402}"/>
              </a:ext>
            </a:extLst>
          </p:cNvPr>
          <p:cNvSpPr txBox="1">
            <a:spLocks/>
          </p:cNvSpPr>
          <p:nvPr/>
        </p:nvSpPr>
        <p:spPr>
          <a:xfrm>
            <a:off x="193964" y="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Result [2]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1371EAF-9F04-C911-6FAD-7F819E5B3178}"/>
              </a:ext>
            </a:extLst>
          </p:cNvPr>
          <p:cNvSpPr txBox="1">
            <a:spLocks/>
          </p:cNvSpPr>
          <p:nvPr/>
        </p:nvSpPr>
        <p:spPr>
          <a:xfrm>
            <a:off x="838200" y="6627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Registration Page</a:t>
            </a:r>
          </a:p>
        </p:txBody>
      </p:sp>
    </p:spTree>
    <p:extLst>
      <p:ext uri="{BB962C8B-B14F-4D97-AF65-F5344CB8AC3E}">
        <p14:creationId xmlns:p14="http://schemas.microsoft.com/office/powerpoint/2010/main" val="2140423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9FF18-785C-F72F-5EAD-DA8C291F6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/>
              <a:t>Presentation Outline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11CC29C9-6174-4C8C-91A6-BC83B4F36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053" y="1743941"/>
            <a:ext cx="4516581" cy="4961659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+mj-lt"/>
              </a:rPr>
              <a:t>Motivation</a:t>
            </a:r>
          </a:p>
          <a:p>
            <a:r>
              <a:rPr lang="en-US" sz="2600" dirty="0">
                <a:latin typeface="+mj-lt"/>
              </a:rPr>
              <a:t>Background</a:t>
            </a:r>
          </a:p>
          <a:p>
            <a:r>
              <a:rPr lang="en-US" sz="2600" dirty="0">
                <a:latin typeface="+mj-lt"/>
              </a:rPr>
              <a:t>Problem statement </a:t>
            </a:r>
          </a:p>
          <a:p>
            <a:r>
              <a:rPr lang="en-US" sz="2600" dirty="0">
                <a:latin typeface="+mj-lt"/>
              </a:rPr>
              <a:t>Objectives</a:t>
            </a:r>
          </a:p>
          <a:p>
            <a:r>
              <a:rPr lang="en-US" sz="2600" dirty="0">
                <a:latin typeface="+mj-lt"/>
              </a:rPr>
              <a:t>Scopes</a:t>
            </a:r>
          </a:p>
          <a:p>
            <a:r>
              <a:rPr lang="en-US" sz="2600" dirty="0">
                <a:latin typeface="+mj-lt"/>
              </a:rPr>
              <a:t>Feasibility Study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AC0E09DD-16E9-FEE5-03DF-BAC296320BA5}"/>
              </a:ext>
            </a:extLst>
          </p:cNvPr>
          <p:cNvSpPr txBox="1">
            <a:spLocks/>
          </p:cNvSpPr>
          <p:nvPr/>
        </p:nvSpPr>
        <p:spPr>
          <a:xfrm>
            <a:off x="6580909" y="1743941"/>
            <a:ext cx="4378038" cy="3705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+mj-lt"/>
              </a:rPr>
              <a:t>Literature review </a:t>
            </a:r>
          </a:p>
          <a:p>
            <a:r>
              <a:rPr lang="en-US" sz="2400" dirty="0">
                <a:latin typeface="+mj-lt"/>
              </a:rPr>
              <a:t>Proposed Methodology</a:t>
            </a:r>
          </a:p>
          <a:p>
            <a:r>
              <a:rPr lang="en-US" sz="2400" dirty="0">
                <a:latin typeface="+mj-lt"/>
              </a:rPr>
              <a:t>Results</a:t>
            </a:r>
          </a:p>
          <a:p>
            <a:r>
              <a:rPr lang="en-US" sz="2400" dirty="0">
                <a:latin typeface="+mj-lt"/>
              </a:rPr>
              <a:t>Gantt chart</a:t>
            </a:r>
          </a:p>
          <a:p>
            <a:r>
              <a:rPr lang="en-US" sz="2400" dirty="0">
                <a:latin typeface="+mj-lt"/>
              </a:rPr>
              <a:t>References</a:t>
            </a:r>
          </a:p>
          <a:p>
            <a:r>
              <a:rPr lang="en-US" sz="2400" dirty="0">
                <a:latin typeface="+mj-lt"/>
              </a:rPr>
              <a:t>Future Recommendations</a:t>
            </a:r>
          </a:p>
          <a:p>
            <a:r>
              <a:rPr lang="en-US" sz="2400" dirty="0">
                <a:latin typeface="+mj-l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46167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A24D90-FC4C-DF23-C3B6-BE28CF00A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279" y="290935"/>
            <a:ext cx="8815479" cy="61583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4866D7-37F0-E245-27F5-C0ECD5F7762C}"/>
              </a:ext>
            </a:extLst>
          </p:cNvPr>
          <p:cNvSpPr txBox="1">
            <a:spLocks/>
          </p:cNvSpPr>
          <p:nvPr/>
        </p:nvSpPr>
        <p:spPr>
          <a:xfrm>
            <a:off x="401782" y="34636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Result [3]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196B00-5AC8-CAD3-1EB9-CA34517BDEF1}"/>
              </a:ext>
            </a:extLst>
          </p:cNvPr>
          <p:cNvSpPr txBox="1">
            <a:spLocks/>
          </p:cNvSpPr>
          <p:nvPr/>
        </p:nvSpPr>
        <p:spPr>
          <a:xfrm>
            <a:off x="838200" y="10091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Login Page</a:t>
            </a:r>
          </a:p>
        </p:txBody>
      </p:sp>
    </p:spTree>
    <p:extLst>
      <p:ext uri="{BB962C8B-B14F-4D97-AF65-F5344CB8AC3E}">
        <p14:creationId xmlns:p14="http://schemas.microsoft.com/office/powerpoint/2010/main" val="170104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09FFB3-B0C3-3FDC-1250-E21951E8D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72" y="1988344"/>
            <a:ext cx="10133855" cy="4648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6C131D-EADC-5217-6385-4F866A6C5FD5}"/>
              </a:ext>
            </a:extLst>
          </p:cNvPr>
          <p:cNvSpPr txBox="1">
            <a:spLocks/>
          </p:cNvSpPr>
          <p:nvPr/>
        </p:nvSpPr>
        <p:spPr>
          <a:xfrm>
            <a:off x="193964" y="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Result [4]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9A987B5-9653-DDD3-1D26-8F136E58B5EB}"/>
              </a:ext>
            </a:extLst>
          </p:cNvPr>
          <p:cNvSpPr txBox="1">
            <a:spLocks/>
          </p:cNvSpPr>
          <p:nvPr/>
        </p:nvSpPr>
        <p:spPr>
          <a:xfrm>
            <a:off x="838200" y="6627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Programme selection Page</a:t>
            </a:r>
          </a:p>
        </p:txBody>
      </p:sp>
    </p:spTree>
    <p:extLst>
      <p:ext uri="{BB962C8B-B14F-4D97-AF65-F5344CB8AC3E}">
        <p14:creationId xmlns:p14="http://schemas.microsoft.com/office/powerpoint/2010/main" val="1792568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EBE636-6DA8-14A5-D786-AE4DA1FB0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117" y="128418"/>
            <a:ext cx="3742409" cy="6543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08A36-2E19-F8F1-0655-8D6F6B8EF5E4}"/>
              </a:ext>
            </a:extLst>
          </p:cNvPr>
          <p:cNvSpPr txBox="1">
            <a:spLocks/>
          </p:cNvSpPr>
          <p:nvPr/>
        </p:nvSpPr>
        <p:spPr>
          <a:xfrm>
            <a:off x="193964" y="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Result [5]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0FE6D9F-A942-EC30-CA4A-1FBF111742D4}"/>
              </a:ext>
            </a:extLst>
          </p:cNvPr>
          <p:cNvSpPr txBox="1">
            <a:spLocks/>
          </p:cNvSpPr>
          <p:nvPr/>
        </p:nvSpPr>
        <p:spPr>
          <a:xfrm>
            <a:off x="838200" y="6627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Take a Test</a:t>
            </a:r>
          </a:p>
        </p:txBody>
      </p:sp>
    </p:spTree>
    <p:extLst>
      <p:ext uri="{BB962C8B-B14F-4D97-AF65-F5344CB8AC3E}">
        <p14:creationId xmlns:p14="http://schemas.microsoft.com/office/powerpoint/2010/main" val="4061539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BB0407-F1BC-0520-E7F2-C722F0DE2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854" y="334373"/>
            <a:ext cx="6301182" cy="6189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ABA7AE-813C-DE14-ED48-579BE2302BC3}"/>
              </a:ext>
            </a:extLst>
          </p:cNvPr>
          <p:cNvSpPr txBox="1">
            <a:spLocks/>
          </p:cNvSpPr>
          <p:nvPr/>
        </p:nvSpPr>
        <p:spPr>
          <a:xfrm>
            <a:off x="193964" y="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Result [6]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969D53F-DD53-64FD-C109-43F2725F5976}"/>
              </a:ext>
            </a:extLst>
          </p:cNvPr>
          <p:cNvSpPr txBox="1">
            <a:spLocks/>
          </p:cNvSpPr>
          <p:nvPr/>
        </p:nvSpPr>
        <p:spPr>
          <a:xfrm>
            <a:off x="838200" y="6627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User’s Dashboard</a:t>
            </a:r>
          </a:p>
        </p:txBody>
      </p:sp>
    </p:spTree>
    <p:extLst>
      <p:ext uri="{BB962C8B-B14F-4D97-AF65-F5344CB8AC3E}">
        <p14:creationId xmlns:p14="http://schemas.microsoft.com/office/powerpoint/2010/main" val="784899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081D13-C542-5364-C507-3498A9DAD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732" y="176430"/>
            <a:ext cx="5947304" cy="6236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76234B-33AE-4CC5-8528-ABFEA2237EA8}"/>
              </a:ext>
            </a:extLst>
          </p:cNvPr>
          <p:cNvSpPr txBox="1">
            <a:spLocks/>
          </p:cNvSpPr>
          <p:nvPr/>
        </p:nvSpPr>
        <p:spPr>
          <a:xfrm>
            <a:off x="193964" y="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Result [7]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909BA5C-9B6D-ECD8-242D-36DD83BF20D9}"/>
              </a:ext>
            </a:extLst>
          </p:cNvPr>
          <p:cNvSpPr txBox="1">
            <a:spLocks/>
          </p:cNvSpPr>
          <p:nvPr/>
        </p:nvSpPr>
        <p:spPr>
          <a:xfrm>
            <a:off x="838200" y="6627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User’s Profile</a:t>
            </a:r>
          </a:p>
        </p:txBody>
      </p:sp>
    </p:spTree>
    <p:extLst>
      <p:ext uri="{BB962C8B-B14F-4D97-AF65-F5344CB8AC3E}">
        <p14:creationId xmlns:p14="http://schemas.microsoft.com/office/powerpoint/2010/main" val="3357581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855210-CF48-AA44-A3D0-1FB742A1D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577" y="130832"/>
            <a:ext cx="2906038" cy="6580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E10FE4-9750-2BC3-CD45-B7F8089BBA7C}"/>
              </a:ext>
            </a:extLst>
          </p:cNvPr>
          <p:cNvSpPr txBox="1">
            <a:spLocks/>
          </p:cNvSpPr>
          <p:nvPr/>
        </p:nvSpPr>
        <p:spPr>
          <a:xfrm>
            <a:off x="193964" y="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Result [8]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ED9F17-C62A-74A0-8017-D381913DEAFC}"/>
              </a:ext>
            </a:extLst>
          </p:cNvPr>
          <p:cNvSpPr txBox="1">
            <a:spLocks/>
          </p:cNvSpPr>
          <p:nvPr/>
        </p:nvSpPr>
        <p:spPr>
          <a:xfrm>
            <a:off x="838200" y="6627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User’s History</a:t>
            </a:r>
          </a:p>
        </p:txBody>
      </p:sp>
    </p:spTree>
    <p:extLst>
      <p:ext uri="{BB962C8B-B14F-4D97-AF65-F5344CB8AC3E}">
        <p14:creationId xmlns:p14="http://schemas.microsoft.com/office/powerpoint/2010/main" val="4133718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494CC5-8D9E-B368-1B16-F729BAD6F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73" y="1988344"/>
            <a:ext cx="10224654" cy="46901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A208E7-9D7A-F29F-4522-1F6875AA9D90}"/>
              </a:ext>
            </a:extLst>
          </p:cNvPr>
          <p:cNvSpPr txBox="1">
            <a:spLocks/>
          </p:cNvSpPr>
          <p:nvPr/>
        </p:nvSpPr>
        <p:spPr>
          <a:xfrm>
            <a:off x="193964" y="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Result [9]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A1F355A-DD14-75CA-0C12-DE7D3DAC3C16}"/>
              </a:ext>
            </a:extLst>
          </p:cNvPr>
          <p:cNvSpPr txBox="1">
            <a:spLocks/>
          </p:cNvSpPr>
          <p:nvPr/>
        </p:nvSpPr>
        <p:spPr>
          <a:xfrm>
            <a:off x="838200" y="6627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Admin – User Lists</a:t>
            </a:r>
          </a:p>
        </p:txBody>
      </p:sp>
    </p:spTree>
    <p:extLst>
      <p:ext uri="{BB962C8B-B14F-4D97-AF65-F5344CB8AC3E}">
        <p14:creationId xmlns:p14="http://schemas.microsoft.com/office/powerpoint/2010/main" val="2152805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DD7FBC-73D2-DE9F-4720-34B71CC95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73" y="1988344"/>
            <a:ext cx="10224654" cy="469015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BCFD0DD-64D2-6E68-0442-FD4C2B9D66C9}"/>
              </a:ext>
            </a:extLst>
          </p:cNvPr>
          <p:cNvSpPr txBox="1">
            <a:spLocks/>
          </p:cNvSpPr>
          <p:nvPr/>
        </p:nvSpPr>
        <p:spPr>
          <a:xfrm>
            <a:off x="193964" y="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Result [10]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724C20B-5AD1-9F7F-B0A3-DB75C22EBA5A}"/>
              </a:ext>
            </a:extLst>
          </p:cNvPr>
          <p:cNvSpPr txBox="1">
            <a:spLocks/>
          </p:cNvSpPr>
          <p:nvPr/>
        </p:nvSpPr>
        <p:spPr>
          <a:xfrm>
            <a:off x="838200" y="6627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Admin – Question Lists</a:t>
            </a:r>
          </a:p>
        </p:txBody>
      </p:sp>
    </p:spTree>
    <p:extLst>
      <p:ext uri="{BB962C8B-B14F-4D97-AF65-F5344CB8AC3E}">
        <p14:creationId xmlns:p14="http://schemas.microsoft.com/office/powerpoint/2010/main" val="3568534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1D096-1EFE-E1C5-42E9-21D869B47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038"/>
            <a:ext cx="10515600" cy="1325563"/>
          </a:xfrm>
        </p:spPr>
        <p:txBody>
          <a:bodyPr/>
          <a:lstStyle/>
          <a:p>
            <a:r>
              <a:rPr lang="en-US" dirty="0"/>
              <a:t>Gantt Chart</a:t>
            </a:r>
          </a:p>
        </p:txBody>
      </p:sp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81A70688-F5CB-C32E-7F4C-2CD64C5D3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1085852"/>
            <a:ext cx="9829800" cy="530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788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FE4EF-FEFF-6A66-A345-4BB743918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B8BE2-90BA-E06F-B0B7-B374540F8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8117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Online study websites revolutionize exam preparation with specialized questions for various courses, allowing flexible, self-paced study without the need for in-person classes.</a:t>
            </a:r>
          </a:p>
          <a:p>
            <a:r>
              <a:rPr lang="en-US" dirty="0">
                <a:latin typeface="+mj-lt"/>
              </a:rPr>
              <a:t>These online resources offer tailored question sets for different courses, providing convenient, device-based study options and eliminating the need for heavy books and extensive material searches.</a:t>
            </a:r>
          </a:p>
          <a:p>
            <a:r>
              <a:rPr lang="en-US" dirty="0">
                <a:latin typeface="+mj-lt"/>
              </a:rPr>
              <a:t>Online entrance prep websites offer flexibility and convenience, allowing students to study anytime, anywhere, making them a fantastic resource for upcoming entrance exams.</a:t>
            </a:r>
          </a:p>
        </p:txBody>
      </p:sp>
    </p:spTree>
    <p:extLst>
      <p:ext uri="{BB962C8B-B14F-4D97-AF65-F5344CB8AC3E}">
        <p14:creationId xmlns:p14="http://schemas.microsoft.com/office/powerpoint/2010/main" val="2495972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E2592-F5B5-E317-4DAB-8A38580B7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Motivation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38C78C-58E7-53B6-D0D3-35ECCAE39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j-lt"/>
              </a:rPr>
              <a:t>Online entrance preparation offers the connivence of studying from anywhere, anytime.</a:t>
            </a:r>
          </a:p>
          <a:p>
            <a:r>
              <a:rPr lang="en-US" sz="3600" dirty="0">
                <a:latin typeface="+mj-lt"/>
              </a:rPr>
              <a:t>Students can set their own pace for learning and plan their time accordingly.</a:t>
            </a:r>
          </a:p>
        </p:txBody>
      </p:sp>
    </p:spTree>
    <p:extLst>
      <p:ext uri="{BB962C8B-B14F-4D97-AF65-F5344CB8AC3E}">
        <p14:creationId xmlns:p14="http://schemas.microsoft.com/office/powerpoint/2010/main" val="21686598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FE4EF-FEFF-6A66-A345-4BB743918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Recommendations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B8BE2-90BA-E06F-B0B7-B374540F8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81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+mj-lt"/>
              </a:rPr>
              <a:t>• Enable users to log in using social media accounts for a smoother experience.</a:t>
            </a:r>
          </a:p>
          <a:p>
            <a:pPr marL="0" indent="0">
              <a:buNone/>
            </a:pPr>
            <a:r>
              <a:rPr lang="en-US" sz="3600" dirty="0">
                <a:latin typeface="+mj-lt"/>
              </a:rPr>
              <a:t>• Implement phone numbers for registration, improving the registration process.</a:t>
            </a:r>
          </a:p>
          <a:p>
            <a:pPr marL="0" indent="0">
              <a:buNone/>
            </a:pPr>
            <a:r>
              <a:rPr lang="en-US" sz="3600" dirty="0">
                <a:latin typeface="+mj-lt"/>
              </a:rPr>
              <a:t>• Integrate multimedia for interactive learning.</a:t>
            </a:r>
          </a:p>
          <a:p>
            <a:pPr marL="0" indent="0">
              <a:buNone/>
            </a:pPr>
            <a:r>
              <a:rPr lang="en-US" sz="3600" dirty="0">
                <a:latin typeface="+mj-lt"/>
              </a:rPr>
              <a:t>• Provide personalized guidance with program-specific entrance notes for users</a:t>
            </a:r>
          </a:p>
        </p:txBody>
      </p:sp>
    </p:spTree>
    <p:extLst>
      <p:ext uri="{BB962C8B-B14F-4D97-AF65-F5344CB8AC3E}">
        <p14:creationId xmlns:p14="http://schemas.microsoft.com/office/powerpoint/2010/main" val="2453513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FE4EF-FEFF-6A66-A345-4BB743918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B8BE2-90BA-E06F-B0B7-B374540F8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8117"/>
          </a:xfrm>
        </p:spPr>
        <p:txBody>
          <a:bodyPr>
            <a:normAutofit/>
          </a:bodyPr>
          <a:lstStyle/>
          <a:p>
            <a:r>
              <a:rPr lang="en-US" sz="2400" dirty="0" err="1"/>
              <a:t>Nepaeducation</a:t>
            </a:r>
            <a:r>
              <a:rPr lang="en-US" sz="2400" dirty="0"/>
              <a:t>, Nepal Entrance - Online Entrance Preparation in Nepal Available: </a:t>
            </a:r>
            <a:r>
              <a:rPr lang="en-US" sz="2400" dirty="0">
                <a:hlinkClick r:id="rId2"/>
              </a:rPr>
              <a:t>https://www.nepaeducation.com</a:t>
            </a:r>
            <a:endParaRPr lang="en-US" sz="2400" dirty="0"/>
          </a:p>
          <a:p>
            <a:r>
              <a:rPr lang="en-US" sz="2400" dirty="0" err="1"/>
              <a:t>EntrancePedia</a:t>
            </a:r>
            <a:r>
              <a:rPr lang="en-US" sz="2400" dirty="0"/>
              <a:t>, Online Entrance Preparation Available: </a:t>
            </a:r>
            <a:r>
              <a:rPr lang="en-US" sz="2400" dirty="0">
                <a:hlinkClick r:id="rId3"/>
              </a:rPr>
              <a:t>https://www.nepalentrance.com</a:t>
            </a:r>
            <a:endParaRPr lang="en-US" sz="2400" dirty="0"/>
          </a:p>
          <a:p>
            <a:r>
              <a:rPr lang="en-US" sz="2400" dirty="0" err="1"/>
              <a:t>EntrancePedia</a:t>
            </a:r>
            <a:r>
              <a:rPr lang="en-US" sz="2400" dirty="0"/>
              <a:t>, Online Entrance Preparation Available: </a:t>
            </a:r>
            <a:r>
              <a:rPr lang="en-US" sz="2400" dirty="0">
                <a:hlinkClick r:id="rId4"/>
              </a:rPr>
              <a:t>https://www.entrancepedia.com</a:t>
            </a:r>
            <a:endParaRPr lang="en-US" sz="2400" dirty="0"/>
          </a:p>
          <a:p>
            <a:r>
              <a:rPr lang="en-US" sz="2400" dirty="0" err="1"/>
              <a:t>EngineeringDote</a:t>
            </a:r>
            <a:r>
              <a:rPr lang="en-US" sz="2400" dirty="0"/>
              <a:t>, Online Entrance Preparation Platform for IOE Available: </a:t>
            </a:r>
            <a:r>
              <a:rPr lang="en-US" sz="2400" dirty="0">
                <a:hlinkClick r:id="rId5"/>
              </a:rPr>
              <a:t>https://www.engineeringdote.com</a:t>
            </a:r>
            <a:endParaRPr lang="en-US" sz="2400" dirty="0"/>
          </a:p>
          <a:p>
            <a:r>
              <a:rPr lang="en-US" sz="2400" dirty="0"/>
              <a:t>Amir </a:t>
            </a:r>
            <a:r>
              <a:rPr lang="en-US" sz="2400" dirty="0" err="1"/>
              <a:t>Maroof</a:t>
            </a:r>
            <a:r>
              <a:rPr lang="en-US" sz="2400" dirty="0"/>
              <a:t> Khan, </a:t>
            </a:r>
            <a:r>
              <a:rPr lang="en-US" sz="2400" dirty="0" err="1"/>
              <a:t>Somdatta</a:t>
            </a:r>
            <a:r>
              <a:rPr lang="en-US" sz="2400" dirty="0"/>
              <a:t> Patra, Piyush Gupta, Arun Kumar Sharma, and Anil K Jain. “Rapid transition to online teaching program during covid-19 lockdown”, 2021</a:t>
            </a:r>
          </a:p>
        </p:txBody>
      </p:sp>
    </p:spTree>
    <p:extLst>
      <p:ext uri="{BB962C8B-B14F-4D97-AF65-F5344CB8AC3E}">
        <p14:creationId xmlns:p14="http://schemas.microsoft.com/office/powerpoint/2010/main" val="425598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A1B48-6E5E-B20D-4AE4-8DEC164AA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Background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3C0C0BB-6951-0FBD-B7FE-D27852001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9503"/>
            <a:ext cx="10515600" cy="325899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j-lt"/>
              </a:rPr>
              <a:t>Online entrance preparation refers to using internet-based resources for entrance exam preparation.</a:t>
            </a:r>
          </a:p>
          <a:p>
            <a:r>
              <a:rPr lang="en-US" sz="3600" dirty="0">
                <a:latin typeface="+mj-lt"/>
              </a:rPr>
              <a:t>Online training is more affordable for low-income students than traditional means of instruction.</a:t>
            </a:r>
          </a:p>
        </p:txBody>
      </p:sp>
    </p:spTree>
    <p:extLst>
      <p:ext uri="{BB962C8B-B14F-4D97-AF65-F5344CB8AC3E}">
        <p14:creationId xmlns:p14="http://schemas.microsoft.com/office/powerpoint/2010/main" val="1623663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5F9F1-C83F-4027-BF15-59DE7899B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/>
              <a:t>Problem Statement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49BC2C6-2011-937C-EDF8-056946B5A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9163"/>
            <a:ext cx="10515600" cy="483314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j-lt"/>
              </a:rPr>
              <a:t>In-person classes have restrictions, and there are no online resources that offer high-quality learning materials.</a:t>
            </a:r>
          </a:p>
          <a:p>
            <a:r>
              <a:rPr lang="en-US" sz="3600" dirty="0">
                <a:latin typeface="+mj-lt"/>
              </a:rPr>
              <a:t>Different websites offer poor-quality learning resources as a result of a lack of control. </a:t>
            </a:r>
          </a:p>
          <a:p>
            <a:r>
              <a:rPr lang="en-US" sz="3600" dirty="0">
                <a:latin typeface="+mj-lt"/>
              </a:rPr>
              <a:t>Educational opportunities and outcomes vary, with children from urban regions and wealthier homes benefiting disproportionately.</a:t>
            </a:r>
          </a:p>
        </p:txBody>
      </p:sp>
    </p:spTree>
    <p:extLst>
      <p:ext uri="{BB962C8B-B14F-4D97-AF65-F5344CB8AC3E}">
        <p14:creationId xmlns:p14="http://schemas.microsoft.com/office/powerpoint/2010/main" val="768282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0F548-16BB-B5E7-C27F-747B2C765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Objectives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F3A4CCC-DC70-D051-79C9-5847B2A9D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j-lt"/>
              </a:rPr>
              <a:t>To provide an alternative mode of learning for Entrance Preparation that is flexible and convenient.</a:t>
            </a:r>
          </a:p>
          <a:p>
            <a:r>
              <a:rPr lang="en-US" sz="3600" dirty="0">
                <a:latin typeface="+mj-lt"/>
              </a:rPr>
              <a:t>To give students opportunity to gain crucial abilities including self-motivation, time management, and self-directed learning</a:t>
            </a:r>
            <a:r>
              <a:rPr lang="en-US" sz="44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828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DEB49-E8A1-964D-59DF-A9DD28EB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598"/>
            <a:ext cx="10515600" cy="1325563"/>
          </a:xfrm>
        </p:spPr>
        <p:txBody>
          <a:bodyPr/>
          <a:lstStyle/>
          <a:p>
            <a:r>
              <a:rPr lang="en-US" dirty="0"/>
              <a:t>Scopes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4764C-22FD-756C-4FF1-11D1CBFE2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5161"/>
            <a:ext cx="10515600" cy="499658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3600" b="1" dirty="0">
                <a:latin typeface="+mj-lt"/>
              </a:rPr>
              <a:t>Capabilities</a:t>
            </a:r>
          </a:p>
          <a:p>
            <a:pPr marL="0" indent="0">
              <a:buNone/>
            </a:pPr>
            <a:endParaRPr lang="en-US" sz="3600" b="1" dirty="0">
              <a:latin typeface="+mj-lt"/>
            </a:endParaRPr>
          </a:p>
          <a:p>
            <a:r>
              <a:rPr lang="en-US" sz="3600" dirty="0">
                <a:latin typeface="+mj-lt"/>
              </a:rPr>
              <a:t>Entirely free to use</a:t>
            </a:r>
          </a:p>
          <a:p>
            <a:r>
              <a:rPr lang="en-US" sz="3600" dirty="0">
                <a:latin typeface="+mj-lt"/>
              </a:rPr>
              <a:t>Remote residents who are unable to attend classes in person can get ready online. </a:t>
            </a:r>
          </a:p>
          <a:p>
            <a:endParaRPr lang="en-US" sz="3600" b="1" dirty="0">
              <a:latin typeface="+mj-lt"/>
            </a:endParaRPr>
          </a:p>
          <a:p>
            <a:pPr marL="0" indent="0">
              <a:buNone/>
            </a:pPr>
            <a:endParaRPr lang="en-US" sz="3600" b="1" dirty="0">
              <a:latin typeface="+mj-lt"/>
            </a:endParaRPr>
          </a:p>
          <a:p>
            <a:pPr marL="0" indent="0">
              <a:buNone/>
            </a:pPr>
            <a:r>
              <a:rPr lang="en-US" sz="3600" b="1" dirty="0">
                <a:latin typeface="+mj-lt"/>
              </a:rPr>
              <a:t>Limitations</a:t>
            </a:r>
          </a:p>
          <a:p>
            <a:pPr marL="0" indent="0">
              <a:buNone/>
            </a:pPr>
            <a:endParaRPr lang="en-US" sz="3600" b="1" dirty="0">
              <a:latin typeface="+mj-lt"/>
            </a:endParaRPr>
          </a:p>
          <a:p>
            <a:r>
              <a:rPr lang="en-US" sz="3600" dirty="0">
                <a:latin typeface="+mj-lt"/>
              </a:rPr>
              <a:t>Instable internet connections, especially in rural regions, may restrict access to online courses.</a:t>
            </a:r>
          </a:p>
          <a:p>
            <a:r>
              <a:rPr lang="en-US" sz="3600" dirty="0">
                <a:latin typeface="+mj-lt"/>
              </a:rPr>
              <a:t>Technical problems can result in missed learning opportunities.</a:t>
            </a:r>
          </a:p>
          <a:p>
            <a:r>
              <a:rPr lang="en-US" sz="3600" dirty="0">
                <a:latin typeface="+mj-lt"/>
              </a:rPr>
              <a:t>The self-discipline and motivation needed for online learning may not be ideal for all pupils.</a:t>
            </a:r>
          </a:p>
          <a:p>
            <a:pPr marL="0" indent="0">
              <a:buNone/>
            </a:pPr>
            <a:endParaRPr lang="en-US" sz="1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96395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A1C9A-9CEA-D149-0A95-40388ACCD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962945"/>
          </a:xfrm>
        </p:spPr>
        <p:txBody>
          <a:bodyPr>
            <a:normAutofit/>
          </a:bodyPr>
          <a:lstStyle/>
          <a:p>
            <a:r>
              <a:rPr lang="en-US" b="1" dirty="0"/>
              <a:t>Feasibility Study</a:t>
            </a:r>
            <a:br>
              <a:rPr lang="en-US" b="1" dirty="0"/>
            </a:br>
            <a:br>
              <a:rPr lang="en-US" b="1" dirty="0"/>
            </a:br>
            <a:r>
              <a:rPr lang="en-US" sz="2000" b="1" dirty="0"/>
              <a:t>	A feasibility study is a detailed analysis that considers all of the critical aspects of a proposed project in order to determine the likelihood of it succeeding.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66C55-80D8-33C3-3609-0E444FE4D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7563"/>
            <a:ext cx="10515600" cy="5306364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252525"/>
                </a:solidFill>
              </a:rPr>
              <a:t>Technical Feasibility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252525"/>
                </a:solidFill>
              </a:rPr>
              <a:t>The necessary hardware and software required for the development and implementation of the system is available.</a:t>
            </a:r>
          </a:p>
          <a:p>
            <a:pPr marL="457200" lvl="1" indent="0">
              <a:buNone/>
            </a:pPr>
            <a:endParaRPr lang="en-US" sz="2000" dirty="0">
              <a:solidFill>
                <a:srgbClr val="252525"/>
              </a:solidFill>
            </a:endParaRPr>
          </a:p>
          <a:p>
            <a:r>
              <a:rPr lang="en-US" sz="2000" b="1" dirty="0">
                <a:solidFill>
                  <a:srgbClr val="252525"/>
                </a:solidFill>
              </a:rPr>
              <a:t>Operational Feasibility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252525"/>
                </a:solidFill>
              </a:rPr>
              <a:t>The system is easy to operate with the basic knowledge of computer and internet and well trained manpower is not necessary.</a:t>
            </a:r>
          </a:p>
          <a:p>
            <a:pPr marL="457200" lvl="1" indent="0">
              <a:buNone/>
            </a:pPr>
            <a:endParaRPr lang="en-US" sz="2000" dirty="0">
              <a:solidFill>
                <a:srgbClr val="252525"/>
              </a:solidFill>
            </a:endParaRPr>
          </a:p>
          <a:p>
            <a:r>
              <a:rPr lang="en-US" sz="2000" b="1" dirty="0"/>
              <a:t>Scheduler</a:t>
            </a:r>
            <a:r>
              <a:rPr lang="en-US" sz="2000" b="1" dirty="0">
                <a:solidFill>
                  <a:srgbClr val="252525"/>
                </a:solidFill>
              </a:rPr>
              <a:t> Feasibility</a:t>
            </a:r>
          </a:p>
          <a:p>
            <a:pPr lvl="1"/>
            <a:r>
              <a:rPr lang="en-US" sz="2000" dirty="0">
                <a:latin typeface="+mj-lt"/>
              </a:rPr>
              <a:t>Evaluates the system’s capacity to conduct a sample of entrance exam for different academic levels and handle multiple examinations in real-time.</a:t>
            </a:r>
          </a:p>
          <a:p>
            <a:pPr marL="457200" lvl="1" indent="0">
              <a:buNone/>
            </a:pPr>
            <a:endParaRPr lang="en-US" sz="2000" dirty="0">
              <a:solidFill>
                <a:srgbClr val="252525"/>
              </a:solidFill>
              <a:latin typeface="+mj-lt"/>
            </a:endParaRPr>
          </a:p>
          <a:p>
            <a:r>
              <a:rPr lang="en-US" sz="2000" b="1" dirty="0">
                <a:solidFill>
                  <a:srgbClr val="252525"/>
                </a:solidFill>
              </a:rPr>
              <a:t>Economical Feasibility</a:t>
            </a:r>
          </a:p>
          <a:p>
            <a:pPr lvl="1"/>
            <a:r>
              <a:rPr lang="en-US" sz="2000" dirty="0">
                <a:solidFill>
                  <a:srgbClr val="252525"/>
                </a:solidFill>
              </a:rPr>
              <a:t>All the tools and resources required are either open sources or free</a:t>
            </a:r>
          </a:p>
        </p:txBody>
      </p:sp>
    </p:spTree>
    <p:extLst>
      <p:ext uri="{BB962C8B-B14F-4D97-AF65-F5344CB8AC3E}">
        <p14:creationId xmlns:p14="http://schemas.microsoft.com/office/powerpoint/2010/main" val="3968931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14B36-057C-00D4-DAFC-D81461489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891" y="76199"/>
            <a:ext cx="10515600" cy="1727418"/>
          </a:xfrm>
        </p:spPr>
        <p:txBody>
          <a:bodyPr>
            <a:normAutofit/>
          </a:bodyPr>
          <a:lstStyle/>
          <a:p>
            <a:r>
              <a:rPr lang="en-US" b="1" dirty="0"/>
              <a:t>Literature review</a:t>
            </a:r>
            <a:endParaRPr lang="en-US" sz="2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C5BCD-FE8F-9288-AACC-C5CAA21D3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8237"/>
            <a:ext cx="10515600" cy="4031673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The literature review examines the effectiveness of Online Entrance Preparation websites in Nepal, addressing educational competition, limited resources, and access constraints, and their impact on student performance.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Online entrance preparation in Nepal offers flexibility, resources, and affordability, but challenges like technological barriers and academic integrity need to be addressed for optimal use.</a:t>
            </a:r>
          </a:p>
        </p:txBody>
      </p:sp>
    </p:spTree>
    <p:extLst>
      <p:ext uri="{BB962C8B-B14F-4D97-AF65-F5344CB8AC3E}">
        <p14:creationId xmlns:p14="http://schemas.microsoft.com/office/powerpoint/2010/main" val="3921622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802</Words>
  <Application>Microsoft Office PowerPoint</Application>
  <PresentationFormat>Widescreen</PresentationFormat>
  <Paragraphs>125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Online Entrance Preparation</vt:lpstr>
      <vt:lpstr>Presentation Outline</vt:lpstr>
      <vt:lpstr>Motivation</vt:lpstr>
      <vt:lpstr>Background</vt:lpstr>
      <vt:lpstr>Problem Statement</vt:lpstr>
      <vt:lpstr>Objectives</vt:lpstr>
      <vt:lpstr>Scopes</vt:lpstr>
      <vt:lpstr>Feasibility Study   A feasibility study is a detailed analysis that considers all of the critical aspects of a proposed project in order to determine the likelihood of it succeeding.</vt:lpstr>
      <vt:lpstr>Literature review</vt:lpstr>
      <vt:lpstr>Waterfall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 [1]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Gantt Chart</vt:lpstr>
      <vt:lpstr>Conclusion</vt:lpstr>
      <vt:lpstr>Future Recommendations </vt:lpstr>
      <vt:lpstr>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FORESIGHT</dc:title>
  <dc:creator>St7ven</dc:creator>
  <cp:lastModifiedBy>santosh karki</cp:lastModifiedBy>
  <cp:revision>71</cp:revision>
  <dcterms:created xsi:type="dcterms:W3CDTF">2023-05-20T04:19:48Z</dcterms:created>
  <dcterms:modified xsi:type="dcterms:W3CDTF">2024-01-03T16:26:34Z</dcterms:modified>
</cp:coreProperties>
</file>